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8" r:id="rId3"/>
    <p:sldId id="269" r:id="rId4"/>
    <p:sldId id="278" r:id="rId5"/>
    <p:sldId id="257" r:id="rId6"/>
    <p:sldId id="258" r:id="rId7"/>
    <p:sldId id="259" r:id="rId8"/>
    <p:sldId id="260" r:id="rId9"/>
    <p:sldId id="277" r:id="rId10"/>
    <p:sldId id="261" r:id="rId11"/>
    <p:sldId id="274" r:id="rId12"/>
    <p:sldId id="262" r:id="rId13"/>
    <p:sldId id="263" r:id="rId14"/>
    <p:sldId id="264" r:id="rId15"/>
    <p:sldId id="265" r:id="rId16"/>
    <p:sldId id="266" r:id="rId17"/>
    <p:sldId id="275" r:id="rId18"/>
    <p:sldId id="267" r:id="rId19"/>
    <p:sldId id="270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95394"/>
          </a:xfrm>
        </p:spPr>
        <p:txBody>
          <a:bodyPr>
            <a:normAutofit/>
          </a:bodyPr>
          <a:lstStyle/>
          <a:p>
            <a:r>
              <a:rPr lang="ru-RU" dirty="0" smtClean="0"/>
              <a:t>Спряжение глагола</a:t>
            </a:r>
            <a:br>
              <a:rPr lang="ru-RU" dirty="0" smtClean="0"/>
            </a:br>
            <a:r>
              <a:rPr lang="ru-RU" sz="6000" dirty="0" smtClean="0"/>
              <a:t>5-11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15616" y="2119257"/>
            <a:ext cx="6543829" cy="36038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/>
              <a:t> </a:t>
            </a:r>
          </a:p>
          <a:p>
            <a:pPr algn="ctr">
              <a:buNone/>
            </a:pPr>
            <a:endParaRPr lang="ru-RU" sz="6000" dirty="0"/>
          </a:p>
          <a:p>
            <a:endParaRPr lang="ru-RU" dirty="0"/>
          </a:p>
        </p:txBody>
      </p:sp>
      <p:pic>
        <p:nvPicPr>
          <p:cNvPr id="1026" name="Picture 2" descr="C:\Users\Админ\Desktop\c728b46d69764eb1c5b484a6c2b23a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204864"/>
            <a:ext cx="2448272" cy="360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5248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8"/>
          </a:xfrm>
        </p:spPr>
        <p:txBody>
          <a:bodyPr>
            <a:normAutofit/>
          </a:bodyPr>
          <a:lstStyle/>
          <a:p>
            <a:r>
              <a:rPr lang="ru-RU" dirty="0" smtClean="0"/>
              <a:t>7 класс Причастие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00808"/>
            <a:ext cx="7128792" cy="4248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Тема : Гласные в суффиксах действительных причастий настоящего времени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122" name="Picture 2" descr="C:\Users\Админ\Desktop\slide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7632848" cy="46751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7327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\Desktop\rus0715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704856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Вспомни, как определяется спряжение глагола и образуй действительные причастия настоящего </a:t>
            </a:r>
            <a:r>
              <a:rPr lang="ru-RU" sz="2800" dirty="0" smtClean="0"/>
              <a:t>времени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276872"/>
            <a:ext cx="6984776" cy="37444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Образец : </a:t>
            </a:r>
          </a:p>
          <a:p>
            <a:pPr>
              <a:buNone/>
            </a:pPr>
            <a:r>
              <a:rPr lang="ru-RU" sz="2800" dirty="0" smtClean="0"/>
              <a:t>слуш</a:t>
            </a:r>
            <a:r>
              <a:rPr lang="ru-RU" sz="2800" dirty="0" smtClean="0">
                <a:solidFill>
                  <a:srgbClr val="FF0000"/>
                </a:solidFill>
              </a:rPr>
              <a:t>а</a:t>
            </a:r>
            <a:r>
              <a:rPr lang="ru-RU" sz="2800" dirty="0" smtClean="0"/>
              <a:t>ть (</a:t>
            </a:r>
            <a:r>
              <a:rPr lang="en-US" sz="2800" dirty="0" smtClean="0"/>
              <a:t>I</a:t>
            </a:r>
            <a:r>
              <a:rPr lang="ru-RU" sz="2800" dirty="0" smtClean="0"/>
              <a:t> </a:t>
            </a:r>
            <a:r>
              <a:rPr lang="ru-RU" sz="2800" dirty="0" err="1" smtClean="0"/>
              <a:t>спр</a:t>
            </a:r>
            <a:r>
              <a:rPr lang="ru-RU" sz="2800" dirty="0" smtClean="0"/>
              <a:t>.)</a:t>
            </a:r>
            <a:r>
              <a:rPr lang="en-US" sz="2800" dirty="0" smtClean="0"/>
              <a:t>-</a:t>
            </a:r>
            <a:r>
              <a:rPr lang="ru-RU" sz="2800" dirty="0" smtClean="0"/>
              <a:t>слуш</a:t>
            </a:r>
            <a:r>
              <a:rPr lang="ru-RU" sz="2800" dirty="0" smtClean="0">
                <a:solidFill>
                  <a:srgbClr val="FF0000"/>
                </a:solidFill>
              </a:rPr>
              <a:t>а</a:t>
            </a:r>
            <a:r>
              <a:rPr lang="ru-RU" sz="2800" dirty="0" smtClean="0"/>
              <a:t>ют</a:t>
            </a:r>
            <a:r>
              <a:rPr lang="ru-RU" sz="2800" dirty="0" smtClean="0">
                <a:solidFill>
                  <a:srgbClr val="FF0000"/>
                </a:solidFill>
              </a:rPr>
              <a:t>-</a:t>
            </a:r>
            <a:r>
              <a:rPr lang="ru-RU" sz="2800" dirty="0" smtClean="0"/>
              <a:t> слуш</a:t>
            </a:r>
            <a:r>
              <a:rPr lang="ru-RU" sz="2800" dirty="0" smtClean="0">
                <a:solidFill>
                  <a:srgbClr val="FF0000"/>
                </a:solidFill>
              </a:rPr>
              <a:t>а</a:t>
            </a:r>
            <a:r>
              <a:rPr lang="ru-RU" sz="2800" dirty="0" smtClean="0"/>
              <a:t>ющий</a:t>
            </a:r>
          </a:p>
          <a:p>
            <a:pPr>
              <a:buNone/>
            </a:pPr>
            <a:r>
              <a:rPr lang="ru-RU" sz="2800" dirty="0" smtClean="0"/>
              <a:t>Бороться,     строить,    терпеть,</a:t>
            </a:r>
          </a:p>
          <a:p>
            <a:pPr>
              <a:buNone/>
            </a:pPr>
            <a:r>
              <a:rPr lang="ru-RU" sz="2800" dirty="0" smtClean="0"/>
              <a:t>слышать,   стелить,  играть</a:t>
            </a:r>
          </a:p>
        </p:txBody>
      </p:sp>
    </p:spTree>
    <p:extLst>
      <p:ext uri="{BB962C8B-B14F-4D97-AF65-F5344CB8AC3E}">
        <p14:creationId xmlns="" xmlns:p14="http://schemas.microsoft.com/office/powerpoint/2010/main" val="358502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Страдательные причастия прошедшего времени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7170" name="Picture 2" descr="C:\Users\Админ\Desktop\slide-7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632848" cy="46751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3595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9класс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844824"/>
            <a:ext cx="7200800" cy="43204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  </a:t>
            </a:r>
            <a:r>
              <a:rPr lang="ru-RU" sz="3200" dirty="0" smtClean="0"/>
              <a:t>Задание 6 ОГЭ </a:t>
            </a:r>
          </a:p>
          <a:p>
            <a:pPr>
              <a:buNone/>
            </a:pPr>
            <a:r>
              <a:rPr lang="ru-RU" sz="3200" dirty="0" smtClean="0"/>
              <a:t>     Орфографический анализ слова                             </a:t>
            </a:r>
          </a:p>
        </p:txBody>
      </p:sp>
      <p:pic>
        <p:nvPicPr>
          <p:cNvPr id="8194" name="Picture 2" descr="C:\Users\Админ\Desktop\c728b46d69764eb1c5b484a6c2b23a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284984"/>
            <a:ext cx="1985442" cy="33374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5098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764704"/>
            <a:ext cx="6965245" cy="122413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+mn-lt"/>
              </a:rPr>
              <a:t/>
            </a:r>
            <a:br>
              <a:rPr lang="ru-RU" sz="2400" b="1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Укажите варианты ответов, в которых дано ВЕРНОЕ   объяснение написание выделенного слова. Запишите номера этих ответов.</a:t>
            </a:r>
            <a:br>
              <a:rPr lang="ru-RU" sz="2400" b="1" dirty="0" smtClean="0">
                <a:latin typeface="+mn-lt"/>
              </a:rPr>
            </a:br>
            <a:endParaRPr lang="ru-RU" sz="24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132856"/>
            <a:ext cx="7344816" cy="388843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r>
              <a:rPr lang="ru-RU" sz="8000" dirty="0" smtClean="0"/>
              <a:t>1) экзамены КОНЧАТСЯ – в окончании глагола II спряжения в форме 3 лица множественного числа пишется А</a:t>
            </a:r>
          </a:p>
          <a:p>
            <a:pPr>
              <a:buNone/>
            </a:pPr>
            <a:r>
              <a:rPr lang="ru-RU" sz="8000" dirty="0" smtClean="0"/>
              <a:t>2)  ПРИКЛЕИТ (марку) – в окончании глагола I спряжения в форме 3 лица единственного числа пишется И</a:t>
            </a:r>
          </a:p>
          <a:p>
            <a:pPr>
              <a:buNone/>
            </a:pPr>
            <a:r>
              <a:rPr lang="ru-RU" sz="8000" dirty="0" smtClean="0"/>
              <a:t>3) БАРАБАНИТ (дождь) – в окончании глагола II спряжения в форме 3 лица единственного числа пишется И</a:t>
            </a:r>
          </a:p>
          <a:p>
            <a:pPr>
              <a:buNone/>
            </a:pPr>
            <a:r>
              <a:rPr lang="ru-RU" sz="8000" dirty="0" smtClean="0"/>
              <a:t>4) УСЛЫШАТ (звуки) – в окончании глагола I спряжения в форме 3 лица множественного числа пишется А</a:t>
            </a:r>
          </a:p>
          <a:p>
            <a:pPr>
              <a:buNone/>
            </a:pPr>
            <a:r>
              <a:rPr lang="ru-RU" sz="8000" dirty="0" smtClean="0"/>
              <a:t>5)  ПОБРЕЕТ (бороду) – в окончании глагола на –ИТЬ пишется Е, так как это слово-исключение</a:t>
            </a:r>
          </a:p>
          <a:p>
            <a:pPr>
              <a:buNone/>
            </a:pPr>
            <a:r>
              <a:rPr lang="ru-RU" sz="8000" dirty="0" smtClean="0"/>
              <a:t>Ответ 1,3</a:t>
            </a:r>
          </a:p>
          <a:p>
            <a:pPr>
              <a:buNone/>
            </a:pPr>
            <a:r>
              <a:rPr lang="ru-RU" sz="5100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5186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92696"/>
            <a:ext cx="7344816" cy="54006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Укажите варианты ответов, в которых дано ВЕРНОЕ   </a:t>
            </a:r>
            <a:r>
              <a:rPr lang="ru-RU" sz="2600" b="1" dirty="0" smtClean="0"/>
              <a:t>объяснение</a:t>
            </a:r>
            <a:r>
              <a:rPr lang="ru-RU" b="1" dirty="0" smtClean="0"/>
              <a:t> написания выделенного слова. Запишите номера этих ответов</a:t>
            </a:r>
            <a:endParaRPr lang="ru-RU" dirty="0" smtClean="0"/>
          </a:p>
          <a:p>
            <a:pPr>
              <a:buNone/>
            </a:pPr>
            <a:r>
              <a:rPr lang="ru-RU" sz="2000" dirty="0" smtClean="0"/>
              <a:t>ТАЮЩИЙ (лёд) — в действительном причастии настоящего времени, образованном от основы глагола I спряжения, пишется суффикс -ЮЩ-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sz="2000" dirty="0" smtClean="0"/>
              <a:t>РАСТАЯВШИЙ (лёд) —  в  действительном  причастии прошедшего времени ,образованном от основы глагола </a:t>
            </a:r>
            <a:r>
              <a:rPr lang="en-US" sz="2000" dirty="0" smtClean="0"/>
              <a:t>II </a:t>
            </a:r>
            <a:r>
              <a:rPr lang="ru-RU" sz="2000" dirty="0" smtClean="0"/>
              <a:t>спряжения перед суффиксом пишется та же  гласная, что и в неопределенной форме глагола </a:t>
            </a:r>
          </a:p>
          <a:p>
            <a:pPr>
              <a:buNone/>
            </a:pPr>
            <a:r>
              <a:rPr lang="ru-RU" sz="2000" dirty="0" smtClean="0"/>
              <a:t>ОТТАЯВШИЙ — перед суффиксом -ВШ- действительного причастия прошедшего времени пишется та же буква, что перед -ТЬ в неопределённой форме глагола, от которого оно образовано.</a:t>
            </a:r>
          </a:p>
          <a:p>
            <a:pPr>
              <a:buNone/>
            </a:pPr>
            <a:r>
              <a:rPr lang="ru-RU" sz="2000" dirty="0" smtClean="0"/>
              <a:t>СЛЫШАЩИЙ — написание гласной А в суффиксе действительного причастия настоящего времени определяется принадлежностью ко II спряжению глагола, от основы которого образовано это причастие.</a:t>
            </a:r>
          </a:p>
          <a:p>
            <a:pPr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55111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4511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12776"/>
            <a:ext cx="7200800" cy="489654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>
                <a:solidFill>
                  <a:srgbClr val="FF0000"/>
                </a:solidFill>
              </a:rPr>
              <a:t>.ТАЮЩИЙ</a:t>
            </a:r>
            <a:r>
              <a:rPr lang="ru-RU" dirty="0" smtClean="0"/>
              <a:t> (лёд) — в действительном причастии настоящего времени, образованном от основы глагола I спряжения, пишется суффикс –ЮЩ    </a:t>
            </a:r>
            <a:r>
              <a:rPr lang="ru-RU" sz="3300" dirty="0" smtClean="0"/>
              <a:t>таять</a:t>
            </a:r>
          </a:p>
          <a:p>
            <a:pPr>
              <a:buNone/>
            </a:pPr>
            <a:r>
              <a:rPr lang="ru-RU" dirty="0" smtClean="0"/>
              <a:t>2.РАСТАЯВШИЙ (лёд) —  в  действительном  причастии прошедшего времени ,образованном от основы глагола </a:t>
            </a:r>
            <a:r>
              <a:rPr lang="en-US" dirty="0" smtClean="0"/>
              <a:t>II </a:t>
            </a:r>
            <a:r>
              <a:rPr lang="ru-RU" dirty="0" smtClean="0"/>
              <a:t>спряжения перед суффиксом пишется та же  гласная, что и в неопределенной форме глагола </a:t>
            </a:r>
          </a:p>
          <a:p>
            <a:pPr>
              <a:buNone/>
            </a:pPr>
            <a:r>
              <a:rPr lang="ru-RU" dirty="0" smtClean="0"/>
              <a:t>3</a:t>
            </a:r>
            <a:r>
              <a:rPr lang="ru-RU" dirty="0" smtClean="0">
                <a:solidFill>
                  <a:srgbClr val="FF0000"/>
                </a:solidFill>
              </a:rPr>
              <a:t>.ОТТАЯВШИЙ</a:t>
            </a:r>
            <a:r>
              <a:rPr lang="ru-RU" dirty="0" smtClean="0"/>
              <a:t> — перед суффиксом -ВШ- действительного причастия прошедшего времени пишется та же буква, что перед -ТЬ в неопределённой форме глагола, от которого оно образовано.                   </a:t>
            </a:r>
            <a:r>
              <a:rPr lang="ru-RU" dirty="0" smtClean="0">
                <a:solidFill>
                  <a:srgbClr val="FF0000"/>
                </a:solidFill>
              </a:rPr>
              <a:t>                    </a:t>
            </a:r>
            <a:r>
              <a:rPr lang="ru-RU" b="1" dirty="0" smtClean="0"/>
              <a:t>ОТТА</a:t>
            </a:r>
            <a:r>
              <a:rPr lang="ru-RU" b="1" dirty="0" smtClean="0">
                <a:solidFill>
                  <a:srgbClr val="FF0000"/>
                </a:solidFill>
              </a:rPr>
              <a:t>Я</a:t>
            </a:r>
            <a:r>
              <a:rPr lang="ru-RU" b="1" dirty="0" smtClean="0"/>
              <a:t>Т</a:t>
            </a:r>
            <a:r>
              <a:rPr lang="ru-RU" dirty="0" smtClean="0"/>
              <a:t>Ь  </a:t>
            </a:r>
          </a:p>
          <a:p>
            <a:pPr>
              <a:buNone/>
            </a:pPr>
            <a:r>
              <a:rPr lang="ru-RU" dirty="0" smtClean="0"/>
              <a:t>4</a:t>
            </a:r>
            <a:r>
              <a:rPr lang="ru-RU" dirty="0" smtClean="0">
                <a:solidFill>
                  <a:srgbClr val="FF0000"/>
                </a:solidFill>
              </a:rPr>
              <a:t>.СЛЫШАЩИЙ</a:t>
            </a:r>
            <a:r>
              <a:rPr lang="ru-RU" dirty="0" smtClean="0"/>
              <a:t> — написание гласной А в суффиксе действительного причастия настоящего времени определяется принадлежностью  глагола, от основы которого образовано это причастие, ко II спряжению.</a:t>
            </a:r>
          </a:p>
          <a:p>
            <a:r>
              <a:rPr lang="ru-RU" dirty="0" smtClean="0"/>
              <a:t>                                                            </a:t>
            </a:r>
            <a:r>
              <a:rPr lang="ru-RU" b="1" dirty="0" err="1" smtClean="0"/>
              <a:t>СЛЫШАТЬ-гл.-искл</a:t>
            </a:r>
            <a:endParaRPr lang="ru-RU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1459289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Вариант тренировочного задания 6 ОГЭ (Спряжение глагола)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132856"/>
            <a:ext cx="7632848" cy="41044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Среди приведённых ниже выделенных слов есть слова, написание которых иллюстрирует</a:t>
            </a:r>
            <a:br>
              <a:rPr lang="ru-RU" dirty="0" smtClean="0"/>
            </a:br>
            <a:r>
              <a:rPr lang="ru-RU" dirty="0" smtClean="0"/>
              <a:t>правило орфографии: «Глаголы I спряжения в форме 3-го лица единственного числа в</a:t>
            </a:r>
            <a:br>
              <a:rPr lang="ru-RU" dirty="0" smtClean="0"/>
            </a:br>
            <a:r>
              <a:rPr lang="ru-RU" dirty="0" smtClean="0"/>
              <a:t>настоящем времени в личных окончаниях имеют букву Е». Найдите эти слова. Запишите номера ответов.</a:t>
            </a:r>
            <a:br>
              <a:rPr lang="ru-RU" dirty="0" smtClean="0"/>
            </a:br>
            <a:r>
              <a:rPr lang="ru-RU" dirty="0" smtClean="0"/>
              <a:t>1) барабан..т (дождь)     4) </a:t>
            </a:r>
            <a:r>
              <a:rPr lang="ru-RU" dirty="0" err="1" smtClean="0"/>
              <a:t>услыш</a:t>
            </a:r>
            <a:r>
              <a:rPr lang="ru-RU" dirty="0" smtClean="0"/>
              <a:t>..т (звуки)</a:t>
            </a:r>
            <a:br>
              <a:rPr lang="ru-RU" dirty="0" smtClean="0"/>
            </a:br>
            <a:r>
              <a:rPr lang="ru-RU" dirty="0" smtClean="0"/>
              <a:t>2) </a:t>
            </a:r>
            <a:r>
              <a:rPr lang="ru-RU" dirty="0" err="1" smtClean="0"/>
              <a:t>бре</a:t>
            </a:r>
            <a:r>
              <a:rPr lang="ru-RU" dirty="0" smtClean="0"/>
              <a:t>..т (бороду)           5) </a:t>
            </a:r>
            <a:r>
              <a:rPr lang="ru-RU" dirty="0" err="1" smtClean="0"/>
              <a:t>чу...т</a:t>
            </a:r>
            <a:r>
              <a:rPr lang="ru-RU" dirty="0" smtClean="0"/>
              <a:t> (пищу)</a:t>
            </a:r>
            <a:br>
              <a:rPr lang="ru-RU" dirty="0" smtClean="0"/>
            </a:br>
            <a:r>
              <a:rPr lang="ru-RU" dirty="0" smtClean="0"/>
              <a:t>3) </a:t>
            </a:r>
            <a:r>
              <a:rPr lang="ru-RU" dirty="0" err="1" smtClean="0"/>
              <a:t>прикле</a:t>
            </a:r>
            <a:r>
              <a:rPr lang="ru-RU" dirty="0" smtClean="0"/>
              <a:t>..т (марку)        6) бел…т (маляр)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8159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1712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11 класс .ЕГЭ </a:t>
            </a:r>
            <a:br>
              <a:rPr lang="ru-RU" dirty="0" smtClean="0"/>
            </a:br>
            <a:r>
              <a:rPr lang="ru-RU" dirty="0" smtClean="0"/>
              <a:t>Задание 12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988840"/>
            <a:ext cx="7272808" cy="41044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Укажите варианты ответов, в которых в обоих словах одного ряда пропущена одна и та же буква. Запишите номера ответов.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        </a:t>
            </a:r>
            <a:r>
              <a:rPr lang="ru-RU" sz="2800" dirty="0" smtClean="0"/>
              <a:t> 1) </a:t>
            </a:r>
            <a:r>
              <a:rPr lang="ru-RU" sz="2800" dirty="0" err="1" smtClean="0"/>
              <a:t>подпрыгн</a:t>
            </a:r>
            <a:r>
              <a:rPr lang="ru-RU" sz="2800" dirty="0" smtClean="0"/>
              <a:t>..</a:t>
            </a:r>
            <a:r>
              <a:rPr lang="ru-RU" sz="2800" dirty="0" err="1" smtClean="0"/>
              <a:t>шь</a:t>
            </a:r>
            <a:r>
              <a:rPr lang="ru-RU" sz="2800" dirty="0" smtClean="0"/>
              <a:t>, завис..</a:t>
            </a:r>
            <a:r>
              <a:rPr lang="ru-RU" sz="2800" dirty="0" err="1" smtClean="0"/>
              <a:t>мый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          2) </a:t>
            </a:r>
            <a:r>
              <a:rPr lang="ru-RU" sz="2800" dirty="0" err="1" smtClean="0"/>
              <a:t>подремл</a:t>
            </a:r>
            <a:r>
              <a:rPr lang="ru-RU" sz="2800" dirty="0" smtClean="0"/>
              <a:t>..</a:t>
            </a:r>
            <a:r>
              <a:rPr lang="ru-RU" sz="2800" dirty="0" err="1" smtClean="0"/>
              <a:t>шь</a:t>
            </a:r>
            <a:r>
              <a:rPr lang="ru-RU" sz="2800" dirty="0" smtClean="0"/>
              <a:t>, </a:t>
            </a:r>
            <a:r>
              <a:rPr lang="ru-RU" sz="2800" dirty="0" err="1" smtClean="0"/>
              <a:t>определя</a:t>
            </a:r>
            <a:r>
              <a:rPr lang="ru-RU" sz="2800" dirty="0" smtClean="0"/>
              <a:t>..</a:t>
            </a:r>
            <a:r>
              <a:rPr lang="ru-RU" sz="2800" dirty="0" err="1" smtClean="0"/>
              <a:t>мый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          3) </a:t>
            </a:r>
            <a:r>
              <a:rPr lang="ru-RU" sz="2800" dirty="0" err="1" smtClean="0"/>
              <a:t>рассмотр</a:t>
            </a:r>
            <a:r>
              <a:rPr lang="ru-RU" sz="2800" dirty="0" smtClean="0"/>
              <a:t>..</a:t>
            </a:r>
            <a:r>
              <a:rPr lang="ru-RU" sz="2800" dirty="0" err="1" smtClean="0"/>
              <a:t>шь</a:t>
            </a:r>
            <a:r>
              <a:rPr lang="ru-RU" sz="2800" dirty="0" smtClean="0"/>
              <a:t>, </a:t>
            </a:r>
            <a:r>
              <a:rPr lang="ru-RU" sz="2800" dirty="0" err="1" smtClean="0"/>
              <a:t>оконч</a:t>
            </a:r>
            <a:r>
              <a:rPr lang="ru-RU" sz="2800" dirty="0" smtClean="0"/>
              <a:t>..</a:t>
            </a:r>
            <a:r>
              <a:rPr lang="ru-RU" sz="2800" dirty="0" err="1" smtClean="0"/>
              <a:t>вший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          4) </a:t>
            </a:r>
            <a:r>
              <a:rPr lang="ru-RU" sz="2800" dirty="0" err="1" smtClean="0"/>
              <a:t>намаж</a:t>
            </a:r>
            <a:r>
              <a:rPr lang="ru-RU" sz="2800" dirty="0" smtClean="0"/>
              <a:t>..</a:t>
            </a:r>
            <a:r>
              <a:rPr lang="ru-RU" sz="2800" dirty="0" err="1" smtClean="0"/>
              <a:t>шь</a:t>
            </a:r>
            <a:r>
              <a:rPr lang="ru-RU" sz="2800" dirty="0" smtClean="0"/>
              <a:t>, </a:t>
            </a:r>
            <a:r>
              <a:rPr lang="ru-RU" sz="2800" dirty="0" err="1" smtClean="0"/>
              <a:t>накле</a:t>
            </a:r>
            <a:r>
              <a:rPr lang="ru-RU" sz="2800" dirty="0" smtClean="0"/>
              <a:t>..</a:t>
            </a:r>
            <a:r>
              <a:rPr lang="ru-RU" sz="2800" dirty="0" err="1" smtClean="0"/>
              <a:t>вший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          5) кол..</a:t>
            </a:r>
            <a:r>
              <a:rPr lang="ru-RU" sz="2800" dirty="0" err="1" smtClean="0"/>
              <a:t>щийся</a:t>
            </a:r>
            <a:r>
              <a:rPr lang="ru-RU" sz="2800" dirty="0" smtClean="0"/>
              <a:t> (предмет), (льды) та..т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9669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548681"/>
            <a:ext cx="6965245" cy="64807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класс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00808"/>
            <a:ext cx="7344816" cy="43204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Админ\Desktop\slide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632848" cy="48965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380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  2,3,5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772816"/>
            <a:ext cx="7200800" cy="395025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</a:p>
          <a:p>
            <a:pPr>
              <a:buNone/>
            </a:pPr>
            <a:r>
              <a:rPr lang="ru-RU" sz="2800" dirty="0" smtClean="0"/>
              <a:t>       1) </a:t>
            </a:r>
            <a:r>
              <a:rPr lang="ru-RU" sz="2800" dirty="0" err="1" smtClean="0"/>
              <a:t>подпрыгнЕшь</a:t>
            </a:r>
            <a:r>
              <a:rPr lang="ru-RU" sz="2800" dirty="0" smtClean="0"/>
              <a:t>, </a:t>
            </a:r>
            <a:r>
              <a:rPr lang="ru-RU" sz="2800" dirty="0" err="1" smtClean="0"/>
              <a:t>зависИмый</a:t>
            </a:r>
            <a:r>
              <a:rPr lang="ru-RU" sz="2800" dirty="0" smtClean="0"/>
              <a:t> </a:t>
            </a:r>
          </a:p>
          <a:p>
            <a:pPr>
              <a:buNone/>
            </a:pPr>
            <a:r>
              <a:rPr lang="ru-RU" sz="2800" dirty="0" smtClean="0"/>
              <a:t>       2) </a:t>
            </a:r>
            <a:r>
              <a:rPr lang="ru-RU" sz="2800" dirty="0" err="1" smtClean="0"/>
              <a:t>подремлЕшь</a:t>
            </a:r>
            <a:r>
              <a:rPr lang="ru-RU" sz="2800" dirty="0" smtClean="0"/>
              <a:t>, </a:t>
            </a:r>
            <a:r>
              <a:rPr lang="ru-RU" sz="2800" dirty="0" err="1" smtClean="0"/>
              <a:t>определяЕмый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       3) </a:t>
            </a:r>
            <a:r>
              <a:rPr lang="ru-RU" sz="2800" dirty="0" err="1" smtClean="0"/>
              <a:t>рассмотрИшь</a:t>
            </a:r>
            <a:r>
              <a:rPr lang="ru-RU" sz="2800" dirty="0" smtClean="0"/>
              <a:t>, </a:t>
            </a:r>
            <a:r>
              <a:rPr lang="ru-RU" sz="2800" dirty="0" err="1" smtClean="0"/>
              <a:t>окончИвший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       4) </a:t>
            </a:r>
            <a:r>
              <a:rPr lang="ru-RU" sz="2800" dirty="0" err="1" smtClean="0"/>
              <a:t>намажЕшь</a:t>
            </a:r>
            <a:r>
              <a:rPr lang="ru-RU" sz="2800" dirty="0" smtClean="0"/>
              <a:t>, </a:t>
            </a:r>
            <a:r>
              <a:rPr lang="ru-RU" sz="2800" dirty="0" err="1" smtClean="0"/>
              <a:t>наклеИвший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    5) </a:t>
            </a:r>
            <a:r>
              <a:rPr lang="ru-RU" sz="2800" dirty="0" err="1" smtClean="0"/>
              <a:t>колЮщийся</a:t>
            </a:r>
            <a:r>
              <a:rPr lang="ru-RU" sz="2800" dirty="0" smtClean="0"/>
              <a:t> (предмет), (льды) </a:t>
            </a:r>
            <a:r>
              <a:rPr lang="ru-RU" sz="2800" dirty="0" err="1" smtClean="0"/>
              <a:t>таЮт</a:t>
            </a:r>
            <a:endParaRPr lang="ru-RU" sz="28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23185"/>
          </a:xfrm>
        </p:spPr>
        <p:txBody>
          <a:bodyPr>
            <a:noAutofit/>
          </a:bodyPr>
          <a:lstStyle/>
          <a:p>
            <a:r>
              <a:rPr lang="ru-RU" sz="4000" dirty="0" err="1" smtClean="0">
                <a:cs typeface="Times New Roman" pitchFamily="18" charset="0"/>
              </a:rPr>
              <a:t>Запоминалка</a:t>
            </a:r>
            <a:r>
              <a:rPr lang="ru-RU" sz="4000" dirty="0" smtClean="0">
                <a:cs typeface="Times New Roman" pitchFamily="18" charset="0"/>
              </a:rPr>
              <a:t> </a:t>
            </a:r>
            <a:r>
              <a:rPr lang="en-US" sz="4000" dirty="0" smtClean="0">
                <a:cs typeface="Times New Roman" pitchFamily="18" charset="0"/>
              </a:rPr>
              <a:t>II </a:t>
            </a:r>
            <a:r>
              <a:rPr lang="ru-RU" sz="4000" dirty="0" smtClean="0">
                <a:cs typeface="Times New Roman" pitchFamily="18" charset="0"/>
              </a:rPr>
              <a:t>спряжение</a:t>
            </a:r>
            <a:endParaRPr lang="ru-RU" sz="4000" dirty="0"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84784"/>
            <a:ext cx="7272808" cy="446449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2800" dirty="0" smtClean="0"/>
              <a:t>  Гнать, держать, смотреть и видеть,</a:t>
            </a:r>
            <a:br>
              <a:rPr lang="ru-RU" sz="2800" dirty="0" smtClean="0"/>
            </a:br>
            <a:r>
              <a:rPr lang="ru-RU" sz="2800" dirty="0" smtClean="0"/>
              <a:t>       Дышать, слышать, ненавидеть,</a:t>
            </a:r>
            <a:br>
              <a:rPr lang="ru-RU" sz="2800" dirty="0" smtClean="0"/>
            </a:br>
            <a:r>
              <a:rPr lang="ru-RU" sz="2800" dirty="0" smtClean="0"/>
              <a:t>          И зависеть, и вертеть,</a:t>
            </a:r>
            <a:br>
              <a:rPr lang="ru-RU" sz="2800" dirty="0" smtClean="0"/>
            </a:br>
            <a:r>
              <a:rPr lang="ru-RU" sz="2800" dirty="0" smtClean="0"/>
              <a:t>             И обидеть, и терпеть,</a:t>
            </a:r>
            <a:br>
              <a:rPr lang="ru-RU" sz="2800" dirty="0" smtClean="0"/>
            </a:br>
            <a:r>
              <a:rPr lang="ru-RU" sz="2800" dirty="0" smtClean="0"/>
              <a:t>                И глаголы, что на –</a:t>
            </a:r>
            <a:r>
              <a:rPr lang="ru-RU" sz="2800" dirty="0" err="1" smtClean="0"/>
              <a:t>ить</a:t>
            </a:r>
            <a:r>
              <a:rPr lang="ru-RU" sz="2800" dirty="0" smtClean="0"/>
              <a:t>,</a:t>
            </a:r>
            <a:br>
              <a:rPr lang="ru-RU" sz="2800" dirty="0" smtClean="0"/>
            </a:br>
            <a:r>
              <a:rPr lang="ru-RU" sz="2800" dirty="0" smtClean="0"/>
              <a:t>                  Кроме двух: стелить и  брить,</a:t>
            </a:r>
            <a:br>
              <a:rPr lang="ru-RU" sz="2800" dirty="0" smtClean="0"/>
            </a:br>
            <a:r>
              <a:rPr lang="ru-RU" sz="2800" dirty="0" smtClean="0"/>
              <a:t>                      Их спрягаем с буквой И…</a:t>
            </a:r>
            <a:br>
              <a:rPr lang="ru-RU" sz="2800" dirty="0" smtClean="0"/>
            </a:br>
            <a:r>
              <a:rPr lang="ru-RU" sz="2800" dirty="0" smtClean="0"/>
              <a:t>                       Чтоб запомнить, повтори…</a:t>
            </a:r>
            <a:endParaRPr lang="ru-RU" sz="2800" dirty="0"/>
          </a:p>
        </p:txBody>
      </p:sp>
      <p:pic>
        <p:nvPicPr>
          <p:cNvPr id="3074" name="Picture 2" descr="C:\Users\Админ\Desktop\c728b46d69764eb1c5b484a6c2b23a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32559"/>
            <a:ext cx="2304256" cy="39254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079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Запомни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3040" y="1772816"/>
            <a:ext cx="6196405" cy="3950253"/>
          </a:xfrm>
        </p:spPr>
        <p:txBody>
          <a:bodyPr/>
          <a:lstStyle/>
          <a:p>
            <a:pPr lvl="8"/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Гласную  в окончании по сходству                    написаний  буквы и цифры</a:t>
            </a: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              </a:t>
            </a:r>
            <a:r>
              <a:rPr lang="ru-RU" sz="4400" dirty="0" smtClean="0">
                <a:solidFill>
                  <a:srgbClr val="00B050"/>
                </a:solidFill>
              </a:rPr>
              <a:t>Е </a:t>
            </a:r>
            <a:r>
              <a:rPr lang="ru-RU" dirty="0" smtClean="0">
                <a:solidFill>
                  <a:srgbClr val="00B050"/>
                </a:solidFill>
              </a:rPr>
              <a:t>                                 </a:t>
            </a: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               </a:t>
            </a:r>
            <a:r>
              <a:rPr lang="en-US" sz="4400" dirty="0" smtClean="0">
                <a:solidFill>
                  <a:srgbClr val="00B050"/>
                </a:solidFill>
              </a:rPr>
              <a:t>I</a:t>
            </a:r>
            <a:r>
              <a:rPr lang="en-US" sz="4400" dirty="0" smtClean="0"/>
              <a:t>                      </a:t>
            </a:r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II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92696"/>
            <a:ext cx="6965245" cy="5184576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980728"/>
            <a:ext cx="6196405" cy="4742341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6200" dirty="0"/>
          </a:p>
          <a:p>
            <a:endParaRPr lang="ru-RU" dirty="0"/>
          </a:p>
        </p:txBody>
      </p:sp>
      <p:pic>
        <p:nvPicPr>
          <p:cNvPr id="4098" name="Picture 2" descr="C:\Users\Админ\Desktop\slide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04314"/>
            <a:ext cx="7632848" cy="57168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2020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66720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Распределительный диктант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412776"/>
            <a:ext cx="6912768" cy="47525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/>
              <a:t> </a:t>
            </a:r>
            <a:r>
              <a:rPr lang="ru-RU" sz="2000" b="1" i="1" dirty="0" smtClean="0"/>
              <a:t>Запишите глаголы, распределяя их в 2 столбика в зависимости от спряжения. Выделите окончания</a:t>
            </a:r>
          </a:p>
          <a:p>
            <a:pPr>
              <a:buNone/>
            </a:pPr>
            <a:r>
              <a:rPr lang="ru-RU" sz="2000" dirty="0" smtClean="0"/>
              <a:t>    Люди верят. Мальчик смотрит. Мы думаем. Малыш плачет. Дерево растет. Машина едет. Трактор пашет. Ветер дует. Дети ссорятся. Флаги реют. Юла вертится. Собаки гонятся .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                        I                                                   II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          думаем                                          верят</a:t>
            </a:r>
          </a:p>
          <a:p>
            <a:pPr>
              <a:buNone/>
            </a:pPr>
            <a:r>
              <a:rPr lang="ru-RU" sz="2000" dirty="0" smtClean="0"/>
              <a:t>               плачет                                           смотрит</a:t>
            </a:r>
          </a:p>
          <a:p>
            <a:pPr>
              <a:buNone/>
            </a:pPr>
            <a:r>
              <a:rPr lang="ru-RU" sz="2000" dirty="0" smtClean="0"/>
              <a:t>               растет                                           ссорятся </a:t>
            </a:r>
          </a:p>
          <a:p>
            <a:pPr>
              <a:buNone/>
            </a:pPr>
            <a:r>
              <a:rPr lang="ru-RU" sz="2000" dirty="0" smtClean="0"/>
              <a:t>               едет                                               вертится </a:t>
            </a:r>
          </a:p>
          <a:p>
            <a:pPr>
              <a:buNone/>
            </a:pPr>
            <a:r>
              <a:rPr lang="ru-RU" sz="2000" dirty="0" smtClean="0"/>
              <a:t>               дует                                               гонятся </a:t>
            </a:r>
          </a:p>
          <a:p>
            <a:pPr>
              <a:buNone/>
            </a:pPr>
            <a:r>
              <a:rPr lang="ru-RU" sz="2000" dirty="0" smtClean="0"/>
              <a:t>               реют    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87128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Цифровой   диктант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84784"/>
            <a:ext cx="7128792" cy="423828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000" b="1" i="1" dirty="0" smtClean="0"/>
              <a:t>Запишите цифры по порядку от 1до 10. Под каждой цифрой пишите окончание глагола в соответствии со спряжением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sz="2000" dirty="0" smtClean="0"/>
              <a:t>Люди верят. Мальчик смотрит. Мы думаем. Малыш плачет. Дерево растет. Машина едет. Трактор пашет. Ветер дует. Дети ссорятся. Флаги реют. Юла вертится. Собаки гонятся .</a:t>
            </a:r>
          </a:p>
          <a:p>
            <a:pPr>
              <a:buNone/>
            </a:pPr>
            <a:r>
              <a:rPr lang="ru-RU" dirty="0" smtClean="0"/>
              <a:t>1      2     3     4     5      6    7    8    9     10   11   12</a:t>
            </a:r>
          </a:p>
          <a:p>
            <a:pPr>
              <a:buNone/>
            </a:pPr>
            <a:r>
              <a:rPr lang="ru-RU" dirty="0" err="1" smtClean="0"/>
              <a:t>ят</a:t>
            </a:r>
            <a:r>
              <a:rPr lang="ru-RU" dirty="0" smtClean="0"/>
              <a:t>    </a:t>
            </a:r>
            <a:r>
              <a:rPr lang="ru-RU" dirty="0" err="1" smtClean="0"/>
              <a:t>ит</a:t>
            </a:r>
            <a:r>
              <a:rPr lang="ru-RU" dirty="0" smtClean="0"/>
              <a:t>   ем   </a:t>
            </a:r>
            <a:r>
              <a:rPr lang="ru-RU" dirty="0" err="1" smtClean="0"/>
              <a:t>ет</a:t>
            </a:r>
            <a:r>
              <a:rPr lang="ru-RU" dirty="0" smtClean="0"/>
              <a:t>   </a:t>
            </a:r>
            <a:r>
              <a:rPr lang="ru-RU" dirty="0" err="1" smtClean="0"/>
              <a:t>ет</a:t>
            </a:r>
            <a:r>
              <a:rPr lang="ru-RU" dirty="0" smtClean="0"/>
              <a:t>     </a:t>
            </a:r>
            <a:r>
              <a:rPr lang="ru-RU" dirty="0" err="1" smtClean="0"/>
              <a:t>ет</a:t>
            </a:r>
            <a:r>
              <a:rPr lang="ru-RU" dirty="0" smtClean="0"/>
              <a:t>   </a:t>
            </a:r>
            <a:r>
              <a:rPr lang="ru-RU" dirty="0" err="1" smtClean="0"/>
              <a:t>ет</a:t>
            </a:r>
            <a:r>
              <a:rPr lang="ru-RU" dirty="0" smtClean="0"/>
              <a:t>  </a:t>
            </a:r>
            <a:r>
              <a:rPr lang="ru-RU" dirty="0" err="1" smtClean="0"/>
              <a:t>ет</a:t>
            </a:r>
            <a:r>
              <a:rPr lang="ru-RU" dirty="0" smtClean="0"/>
              <a:t>   </a:t>
            </a:r>
            <a:r>
              <a:rPr lang="ru-RU" dirty="0" err="1" smtClean="0"/>
              <a:t>ят</a:t>
            </a:r>
            <a:r>
              <a:rPr lang="ru-RU" dirty="0" smtClean="0"/>
              <a:t>    ют   </a:t>
            </a:r>
            <a:r>
              <a:rPr lang="ru-RU" dirty="0" err="1" smtClean="0"/>
              <a:t>ит</a:t>
            </a:r>
            <a:r>
              <a:rPr lang="ru-RU" dirty="0" smtClean="0"/>
              <a:t>  </a:t>
            </a:r>
            <a:r>
              <a:rPr lang="ru-RU" dirty="0" err="1" smtClean="0"/>
              <a:t>ят</a:t>
            </a: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53802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6965245" cy="18002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Объясните значение данного слова при помощи словосочетания. Выделите</a:t>
            </a:r>
            <a:br>
              <a:rPr lang="ru-RU" sz="2800" dirty="0" smtClean="0"/>
            </a:br>
            <a:r>
              <a:rPr lang="ru-RU" sz="2800" dirty="0" smtClean="0"/>
              <a:t>окончание глагола и укажите  спряжение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564904"/>
            <a:ext cx="7128792" cy="338437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sz="4400" b="1" dirty="0" smtClean="0"/>
          </a:p>
          <a:p>
            <a:pPr>
              <a:buNone/>
            </a:pPr>
            <a:r>
              <a:rPr lang="ru-RU" sz="4400" dirty="0" smtClean="0"/>
              <a:t>Образец</a:t>
            </a:r>
            <a:r>
              <a:rPr lang="ru-RU" sz="4400" b="1" dirty="0" smtClean="0"/>
              <a:t>: </a:t>
            </a:r>
            <a:r>
              <a:rPr lang="ru-RU" sz="3800" dirty="0" smtClean="0"/>
              <a:t>Кофеварка  –  варит кофе ( </a:t>
            </a:r>
            <a:r>
              <a:rPr lang="en-US" sz="3800" dirty="0" smtClean="0"/>
              <a:t>II </a:t>
            </a:r>
            <a:r>
              <a:rPr lang="ru-RU" sz="3800" dirty="0" err="1" smtClean="0"/>
              <a:t>спр</a:t>
            </a:r>
            <a:r>
              <a:rPr lang="ru-RU" sz="3800" dirty="0" smtClean="0"/>
              <a:t>.)</a:t>
            </a:r>
          </a:p>
          <a:p>
            <a:pPr>
              <a:buNone/>
            </a:pPr>
            <a:r>
              <a:rPr lang="ru-RU" sz="3800" dirty="0" smtClean="0"/>
              <a:t>Стеклорез</a:t>
            </a:r>
            <a:r>
              <a:rPr lang="ru-RU" sz="4400" dirty="0" smtClean="0"/>
              <a:t> ( ) </a:t>
            </a:r>
            <a:r>
              <a:rPr lang="ru-RU" sz="3400" b="1" dirty="0" smtClean="0"/>
              <a:t>- </a:t>
            </a:r>
          </a:p>
          <a:p>
            <a:pPr>
              <a:buNone/>
            </a:pPr>
            <a:r>
              <a:rPr lang="ru-RU" sz="3800" dirty="0" smtClean="0"/>
              <a:t>Короед </a:t>
            </a:r>
            <a:r>
              <a:rPr lang="ru-RU" sz="4400" dirty="0" smtClean="0"/>
              <a:t>( ) - </a:t>
            </a:r>
            <a:endParaRPr lang="ru-RU" sz="3400" dirty="0" smtClean="0"/>
          </a:p>
          <a:p>
            <a:pPr>
              <a:buNone/>
            </a:pPr>
            <a:r>
              <a:rPr lang="ru-RU" sz="3800" dirty="0" smtClean="0"/>
              <a:t>Сталевар</a:t>
            </a:r>
            <a:r>
              <a:rPr lang="ru-RU" sz="4400" dirty="0" smtClean="0"/>
              <a:t> ( ) - </a:t>
            </a:r>
          </a:p>
          <a:p>
            <a:pPr>
              <a:buNone/>
            </a:pPr>
            <a:r>
              <a:rPr lang="ru-RU" sz="3800" dirty="0" smtClean="0"/>
              <a:t>Ледокол </a:t>
            </a:r>
            <a:r>
              <a:rPr lang="ru-RU" sz="5100" dirty="0" smtClean="0"/>
              <a:t>( ) - </a:t>
            </a:r>
            <a:endParaRPr lang="ru-RU" sz="3400" dirty="0" smtClean="0"/>
          </a:p>
          <a:p>
            <a:pPr>
              <a:buNone/>
            </a:pPr>
            <a:r>
              <a:rPr lang="ru-RU" sz="3800" dirty="0" smtClean="0"/>
              <a:t>Огнетушитель</a:t>
            </a:r>
            <a:r>
              <a:rPr lang="ru-RU" sz="4000" dirty="0" smtClean="0"/>
              <a:t> ( ) - </a:t>
            </a:r>
          </a:p>
          <a:p>
            <a:pPr>
              <a:buNone/>
            </a:pPr>
            <a:r>
              <a:rPr lang="ru-RU" sz="3800" dirty="0" smtClean="0"/>
              <a:t>Зубочистка</a:t>
            </a:r>
            <a:r>
              <a:rPr lang="ru-RU" sz="4000" dirty="0" smtClean="0"/>
              <a:t> </a:t>
            </a:r>
            <a:r>
              <a:rPr lang="ru-RU" sz="3400" dirty="0" smtClean="0"/>
              <a:t>( ) </a:t>
            </a:r>
            <a:r>
              <a:rPr lang="ru-RU" dirty="0" smtClean="0"/>
              <a:t>-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81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2318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Запомни!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340768"/>
            <a:ext cx="7488832" cy="475252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 smtClean="0">
                <a:cs typeface="Times New Roman" pitchFamily="18" charset="0"/>
              </a:rPr>
              <a:t>К глаголам </a:t>
            </a:r>
            <a:r>
              <a:rPr lang="en-US" sz="2900" b="1" dirty="0" smtClean="0">
                <a:cs typeface="Times New Roman" pitchFamily="18" charset="0"/>
              </a:rPr>
              <a:t>I </a:t>
            </a:r>
            <a:r>
              <a:rPr lang="ru-RU" sz="2900" b="1" dirty="0" smtClean="0">
                <a:cs typeface="Times New Roman" pitchFamily="18" charset="0"/>
              </a:rPr>
              <a:t>спряжения  относятся </a:t>
            </a:r>
            <a:r>
              <a:rPr lang="ru-RU" sz="2900" dirty="0" smtClean="0">
                <a:cs typeface="Times New Roman" pitchFamily="18" charset="0"/>
              </a:rPr>
              <a:t>,кроме БРИТЬ, СТЕЛИТЬ, </a:t>
            </a:r>
          </a:p>
          <a:p>
            <a:pPr>
              <a:buNone/>
            </a:pPr>
            <a:endParaRPr lang="ru-RU" sz="2900" dirty="0" smtClean="0">
              <a:cs typeface="Times New Roman" pitchFamily="18" charset="0"/>
            </a:endParaRPr>
          </a:p>
          <a:p>
            <a:pPr>
              <a:buNone/>
            </a:pPr>
            <a:r>
              <a:rPr lang="ru-RU" sz="2900" dirty="0" smtClean="0">
                <a:cs typeface="Times New Roman" pitchFamily="18" charset="0"/>
              </a:rPr>
              <a:t>     еще ЗИЖДИТЬСЯ и ЗЫБИТЬСЯ      (</a:t>
            </a:r>
            <a:r>
              <a:rPr lang="ru-RU" sz="2900" dirty="0" err="1" smtClean="0">
                <a:cs typeface="Times New Roman" pitchFamily="18" charset="0"/>
              </a:rPr>
              <a:t>зиждЕтся,зыблЕтся,незыблЕмый</a:t>
            </a:r>
            <a:r>
              <a:rPr lang="ru-RU" sz="2900" dirty="0" smtClean="0">
                <a:cs typeface="Times New Roman" pitchFamily="18" charset="0"/>
              </a:rPr>
              <a:t>)</a:t>
            </a:r>
          </a:p>
          <a:p>
            <a:pPr>
              <a:buNone/>
            </a:pPr>
            <a:endParaRPr lang="ru-RU" sz="2900" dirty="0" smtClean="0">
              <a:cs typeface="Times New Roman" pitchFamily="18" charset="0"/>
            </a:endParaRPr>
          </a:p>
          <a:p>
            <a:pPr>
              <a:buNone/>
            </a:pPr>
            <a:r>
              <a:rPr lang="ru-RU" sz="2900" b="1" dirty="0" smtClean="0">
                <a:cs typeface="Times New Roman" pitchFamily="18" charset="0"/>
              </a:rPr>
              <a:t>    и еще  глаголы на –ЯТЬ :         </a:t>
            </a:r>
            <a:r>
              <a:rPr lang="ru-RU" sz="2900" b="1" dirty="0" smtClean="0"/>
              <a:t>   </a:t>
            </a:r>
          </a:p>
          <a:p>
            <a:pPr>
              <a:buNone/>
            </a:pPr>
            <a:endParaRPr lang="ru-RU" sz="2900" b="1" dirty="0" smtClean="0"/>
          </a:p>
          <a:p>
            <a:pPr>
              <a:buNone/>
            </a:pPr>
            <a:r>
              <a:rPr lang="ru-RU" sz="2900" dirty="0" smtClean="0"/>
              <a:t>       Се</a:t>
            </a:r>
            <a:r>
              <a:rPr lang="ru-RU" sz="2900" b="1" dirty="0" smtClean="0"/>
              <a:t>я</a:t>
            </a:r>
            <a:r>
              <a:rPr lang="ru-RU" sz="2900" dirty="0" smtClean="0"/>
              <a:t>ть, ве</a:t>
            </a:r>
            <a:r>
              <a:rPr lang="ru-RU" sz="2900" b="1" dirty="0" smtClean="0"/>
              <a:t>я</a:t>
            </a:r>
            <a:r>
              <a:rPr lang="ru-RU" sz="2900" dirty="0" smtClean="0"/>
              <a:t>ть,</a:t>
            </a:r>
          </a:p>
          <a:p>
            <a:pPr>
              <a:buNone/>
            </a:pPr>
            <a:r>
              <a:rPr lang="ru-RU" sz="2900" dirty="0" smtClean="0"/>
              <a:t>        ла</a:t>
            </a:r>
            <a:r>
              <a:rPr lang="ru-RU" sz="2900" b="1" dirty="0" smtClean="0"/>
              <a:t>я</a:t>
            </a:r>
            <a:r>
              <a:rPr lang="ru-RU" sz="2900" dirty="0" smtClean="0"/>
              <a:t>ть, бле</a:t>
            </a:r>
            <a:r>
              <a:rPr lang="ru-RU" sz="2900" b="1" dirty="0" smtClean="0"/>
              <a:t>я</a:t>
            </a:r>
            <a:r>
              <a:rPr lang="ru-RU" sz="2900" dirty="0" smtClean="0"/>
              <a:t>ть,</a:t>
            </a:r>
          </a:p>
          <a:p>
            <a:pPr>
              <a:buNone/>
            </a:pPr>
            <a:r>
              <a:rPr lang="ru-RU" sz="2900" dirty="0" smtClean="0"/>
              <a:t>         та</a:t>
            </a:r>
            <a:r>
              <a:rPr lang="ru-RU" sz="2900" b="1" dirty="0" smtClean="0"/>
              <a:t>я</a:t>
            </a:r>
            <a:r>
              <a:rPr lang="ru-RU" sz="2900" dirty="0" smtClean="0"/>
              <a:t>ть, ха</a:t>
            </a:r>
            <a:r>
              <a:rPr lang="ru-RU" sz="2900" b="1" dirty="0" smtClean="0"/>
              <a:t>я</a:t>
            </a:r>
            <a:r>
              <a:rPr lang="ru-RU" sz="2900" dirty="0" smtClean="0"/>
              <a:t>ть,</a:t>
            </a:r>
          </a:p>
          <a:p>
            <a:pPr>
              <a:buNone/>
            </a:pPr>
            <a:r>
              <a:rPr lang="ru-RU" sz="2900" dirty="0" smtClean="0"/>
              <a:t>                                                  ре</a:t>
            </a:r>
            <a:r>
              <a:rPr lang="ru-RU" sz="2900" b="1" dirty="0" smtClean="0"/>
              <a:t>я</a:t>
            </a:r>
            <a:r>
              <a:rPr lang="ru-RU" sz="2900" dirty="0" smtClean="0"/>
              <a:t>ть и зате</a:t>
            </a:r>
            <a:r>
              <a:rPr lang="ru-RU" sz="2900" b="1" dirty="0" smtClean="0"/>
              <a:t>я</a:t>
            </a:r>
            <a:r>
              <a:rPr lang="ru-RU" sz="2900" dirty="0" smtClean="0"/>
              <a:t>ть,</a:t>
            </a:r>
          </a:p>
          <a:p>
            <a:pPr>
              <a:buNone/>
            </a:pPr>
            <a:r>
              <a:rPr lang="ru-RU" sz="2900" dirty="0" smtClean="0"/>
              <a:t>                                                 кашл</a:t>
            </a:r>
            <a:r>
              <a:rPr lang="ru-RU" sz="2900" b="1" dirty="0" smtClean="0"/>
              <a:t>я</a:t>
            </a:r>
            <a:r>
              <a:rPr lang="ru-RU" sz="2900" dirty="0" smtClean="0"/>
              <a:t>ть и леле</a:t>
            </a:r>
            <a:r>
              <a:rPr lang="ru-RU" sz="2900" b="1" dirty="0" smtClean="0"/>
              <a:t>я</a:t>
            </a:r>
            <a:r>
              <a:rPr lang="ru-RU" sz="2900" dirty="0" smtClean="0"/>
              <a:t>ть,</a:t>
            </a:r>
          </a:p>
          <a:p>
            <a:pPr>
              <a:buNone/>
            </a:pPr>
            <a:r>
              <a:rPr lang="ru-RU" sz="2900" dirty="0" smtClean="0"/>
              <a:t>                                                 наде</a:t>
            </a:r>
            <a:r>
              <a:rPr lang="ru-RU" sz="2900" b="1" dirty="0" smtClean="0"/>
              <a:t>я</a:t>
            </a:r>
            <a:r>
              <a:rPr lang="ru-RU" sz="2900" dirty="0" smtClean="0"/>
              <a:t>ться и ма</a:t>
            </a:r>
            <a:r>
              <a:rPr lang="ru-RU" sz="2900" b="1" dirty="0" smtClean="0"/>
              <a:t>я</a:t>
            </a:r>
            <a:r>
              <a:rPr lang="ru-RU" sz="2900" dirty="0" smtClean="0"/>
              <a:t>ться,</a:t>
            </a:r>
          </a:p>
          <a:p>
            <a:pPr>
              <a:buNone/>
            </a:pPr>
            <a:r>
              <a:rPr lang="ru-RU" sz="2900" dirty="0" smtClean="0"/>
              <a:t>                                                  клан</a:t>
            </a:r>
            <a:r>
              <a:rPr lang="ru-RU" sz="2900" b="1" dirty="0" smtClean="0"/>
              <a:t>я</a:t>
            </a:r>
            <a:r>
              <a:rPr lang="ru-RU" sz="2900" dirty="0" smtClean="0"/>
              <a:t>ться и ка</a:t>
            </a:r>
            <a:r>
              <a:rPr lang="ru-RU" sz="2900" b="1" dirty="0" smtClean="0"/>
              <a:t>я</a:t>
            </a:r>
            <a:r>
              <a:rPr lang="ru-RU" sz="2900" dirty="0" smtClean="0"/>
              <a:t>ться.</a:t>
            </a:r>
          </a:p>
          <a:p>
            <a:pPr>
              <a:buNone/>
            </a:pPr>
            <a:endParaRPr lang="ru-RU" sz="2900" dirty="0" smtClean="0"/>
          </a:p>
          <a:p>
            <a:pPr>
              <a:buNone/>
            </a:pPr>
            <a:r>
              <a:rPr lang="ru-RU" sz="2900" dirty="0" smtClean="0"/>
              <a:t>        + </a:t>
            </a:r>
            <a:r>
              <a:rPr lang="ru-RU" sz="2900" dirty="0" err="1" smtClean="0"/>
              <a:t>ва</a:t>
            </a:r>
            <a:r>
              <a:rPr lang="ru-RU" sz="2900" b="1" dirty="0" err="1" smtClean="0"/>
              <a:t>Я</a:t>
            </a:r>
            <a:r>
              <a:rPr lang="ru-RU" sz="2900" dirty="0" err="1" smtClean="0"/>
              <a:t>ть</a:t>
            </a:r>
            <a:r>
              <a:rPr lang="ru-RU" sz="2900" dirty="0" smtClean="0"/>
              <a:t>,          </a:t>
            </a:r>
            <a:r>
              <a:rPr lang="ru-RU" sz="2900" dirty="0" err="1" smtClean="0"/>
              <a:t>изва</a:t>
            </a:r>
            <a:r>
              <a:rPr lang="ru-RU" sz="2900" b="1" dirty="0" err="1" smtClean="0"/>
              <a:t>Я</a:t>
            </a:r>
            <a:r>
              <a:rPr lang="ru-RU" sz="2900" dirty="0" err="1" smtClean="0"/>
              <a:t>ть</a:t>
            </a:r>
            <a:r>
              <a:rPr lang="ru-RU" sz="2900" dirty="0" smtClean="0"/>
              <a:t>,          </a:t>
            </a:r>
            <a:r>
              <a:rPr lang="ru-RU" sz="2900" dirty="0" err="1" smtClean="0"/>
              <a:t>ча</a:t>
            </a:r>
            <a:r>
              <a:rPr lang="ru-RU" sz="2900" b="1" dirty="0" err="1" smtClean="0"/>
              <a:t>Я</a:t>
            </a:r>
            <a:r>
              <a:rPr lang="ru-RU" sz="2900" dirty="0" err="1" smtClean="0"/>
              <a:t>ть</a:t>
            </a:r>
            <a:r>
              <a:rPr lang="ru-RU" sz="2900" dirty="0" smtClean="0"/>
              <a:t> ,         </a:t>
            </a:r>
            <a:r>
              <a:rPr lang="ru-RU" sz="2900" dirty="0" err="1" smtClean="0"/>
              <a:t>отча</a:t>
            </a:r>
            <a:r>
              <a:rPr lang="ru-RU" sz="2900" b="1" dirty="0" err="1" smtClean="0"/>
              <a:t>Я</a:t>
            </a:r>
            <a:r>
              <a:rPr lang="ru-RU" sz="2900" dirty="0" err="1" smtClean="0"/>
              <a:t>ться</a:t>
            </a:r>
            <a:endParaRPr lang="ru-RU" sz="2900" dirty="0" smtClean="0"/>
          </a:p>
          <a:p>
            <a:pPr>
              <a:buNone/>
            </a:pPr>
            <a:endParaRPr lang="ru-RU" sz="2900" dirty="0" smtClean="0"/>
          </a:p>
          <a:p>
            <a:pPr>
              <a:buNone/>
            </a:pPr>
            <a:r>
              <a:rPr lang="ru-RU" sz="2900" dirty="0" smtClean="0"/>
              <a:t>     </a:t>
            </a:r>
            <a:r>
              <a:rPr lang="ru-RU" sz="2900" b="1" dirty="0" smtClean="0"/>
              <a:t>Глаголы на </a:t>
            </a:r>
            <a:r>
              <a:rPr lang="ru-RU" sz="2900" b="1" dirty="0" err="1" smtClean="0"/>
              <a:t>ти</a:t>
            </a:r>
            <a:r>
              <a:rPr lang="ru-RU" sz="2900" b="1" dirty="0" smtClean="0"/>
              <a:t> и </a:t>
            </a:r>
            <a:r>
              <a:rPr lang="ru-RU" sz="2900" b="1" dirty="0" err="1" smtClean="0"/>
              <a:t>чь</a:t>
            </a:r>
            <a:r>
              <a:rPr lang="ru-RU" sz="2900" b="1" dirty="0" smtClean="0"/>
              <a:t>  </a:t>
            </a:r>
            <a:r>
              <a:rPr lang="ru-RU" sz="2900" dirty="0" err="1" smtClean="0"/>
              <a:t>беречь-бережет</a:t>
            </a:r>
            <a:r>
              <a:rPr lang="ru-RU" sz="2900" dirty="0" smtClean="0"/>
              <a:t>, </a:t>
            </a:r>
            <a:r>
              <a:rPr lang="ru-RU" sz="2900" dirty="0" err="1" smtClean="0"/>
              <a:t>бережем-берегут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/>
              <a:t>                                         </a:t>
            </a:r>
            <a:r>
              <a:rPr lang="ru-RU" sz="2900" dirty="0" err="1" smtClean="0"/>
              <a:t>везти-везет</a:t>
            </a:r>
            <a:r>
              <a:rPr lang="ru-RU" sz="2900" dirty="0" smtClean="0"/>
              <a:t>—</a:t>
            </a:r>
            <a:r>
              <a:rPr lang="ru-RU" sz="2900" smtClean="0"/>
              <a:t>везем-везете</a:t>
            </a:r>
            <a:endParaRPr lang="ru-RU" sz="2900" dirty="0"/>
          </a:p>
        </p:txBody>
      </p:sp>
      <p:pic>
        <p:nvPicPr>
          <p:cNvPr id="9218" name="Picture 2" descr="C:\Users\Админ\Desktop\c728b46d69764eb1c5b484a6c2b23a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492896"/>
            <a:ext cx="2627784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484</TotalTime>
  <Words>775</Words>
  <Application>Microsoft Office PowerPoint</Application>
  <PresentationFormat>Экран (4:3)</PresentationFormat>
  <Paragraphs>108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Кнопка</vt:lpstr>
      <vt:lpstr>Спряжение глагола 5-11  </vt:lpstr>
      <vt:lpstr>5 класс</vt:lpstr>
      <vt:lpstr>Запоминалка II спряжение</vt:lpstr>
      <vt:lpstr>Запомни </vt:lpstr>
      <vt:lpstr>  </vt:lpstr>
      <vt:lpstr>Распределительный диктант</vt:lpstr>
      <vt:lpstr>Цифровой   диктант </vt:lpstr>
      <vt:lpstr>Объясните значение данного слова при помощи словосочетания. Выделите окончание глагола и укажите  спряжение </vt:lpstr>
      <vt:lpstr>Запомни!</vt:lpstr>
      <vt:lpstr>7 класс Причастие</vt:lpstr>
      <vt:lpstr>Слайд 11</vt:lpstr>
      <vt:lpstr>Вспомни, как определяется спряжение глагола и образуй действительные причастия настоящего времени</vt:lpstr>
      <vt:lpstr>Страдательные причастия прошедшего времени </vt:lpstr>
      <vt:lpstr>9класс </vt:lpstr>
      <vt:lpstr> Укажите варианты ответов, в которых дано ВЕРНОЕ   объяснение написание выделенного слова. Запишите номера этих ответов. </vt:lpstr>
      <vt:lpstr> </vt:lpstr>
      <vt:lpstr>Ответ</vt:lpstr>
      <vt:lpstr>Вариант тренировочного задания 6 ОГЭ (Спряжение глагола)</vt:lpstr>
      <vt:lpstr>11 класс .ЕГЭ  Задание 12</vt:lpstr>
      <vt:lpstr>Ответ:  2,3,5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Windows User</cp:lastModifiedBy>
  <cp:revision>53</cp:revision>
  <dcterms:created xsi:type="dcterms:W3CDTF">2014-09-21T10:32:23Z</dcterms:created>
  <dcterms:modified xsi:type="dcterms:W3CDTF">2025-10-26T18:27:08Z</dcterms:modified>
</cp:coreProperties>
</file>